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92" r:id="rId3"/>
    <p:sldId id="258" r:id="rId4"/>
    <p:sldId id="259" r:id="rId5"/>
    <p:sldId id="260" r:id="rId6"/>
    <p:sldId id="261" r:id="rId7"/>
    <p:sldId id="262" r:id="rId8"/>
    <p:sldId id="264" r:id="rId9"/>
    <p:sldId id="267" r:id="rId10"/>
    <p:sldId id="268" r:id="rId11"/>
    <p:sldId id="269" r:id="rId12"/>
    <p:sldId id="270" r:id="rId13"/>
    <p:sldId id="271" r:id="rId14"/>
    <p:sldId id="273" r:id="rId15"/>
    <p:sldId id="272" r:id="rId16"/>
    <p:sldId id="279" r:id="rId17"/>
    <p:sldId id="275" r:id="rId18"/>
    <p:sldId id="278" r:id="rId19"/>
    <p:sldId id="277" r:id="rId20"/>
    <p:sldId id="280" r:id="rId21"/>
    <p:sldId id="281" r:id="rId22"/>
    <p:sldId id="288" r:id="rId23"/>
    <p:sldId id="282" r:id="rId24"/>
    <p:sldId id="283" r:id="rId25"/>
    <p:sldId id="284" r:id="rId26"/>
    <p:sldId id="290" r:id="rId27"/>
    <p:sldId id="285" r:id="rId28"/>
    <p:sldId id="286" r:id="rId29"/>
    <p:sldId id="287" r:id="rId30"/>
    <p:sldId id="289" r:id="rId31"/>
  </p:sldIdLst>
  <p:sldSz cx="9144000" cy="6858000" type="screen4x3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6170" autoAdjust="0"/>
    <p:restoredTop sz="92542" autoAdjust="0"/>
  </p:normalViewPr>
  <p:slideViewPr>
    <p:cSldViewPr>
      <p:cViewPr>
        <p:scale>
          <a:sx n="75" d="100"/>
          <a:sy n="75" d="100"/>
        </p:scale>
        <p:origin x="-996" y="-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18" y="6678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gif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6F413C-F42A-4503-9253-83800F056F65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561E7F-7AC7-46DF-B899-FB3793C68EF4}" type="slidenum">
              <a:rPr lang="id-ID" smtClean="0"/>
              <a:pPr/>
              <a:t>‹#›</a:t>
            </a:fld>
            <a:endParaRPr lang="id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61E7F-7AC7-46DF-B899-FB3793C68EF4}" type="slidenum">
              <a:rPr lang="id-ID" smtClean="0"/>
              <a:pPr/>
              <a:t>19</a:t>
            </a:fld>
            <a:endParaRPr lang="id-ID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37818-48BE-4108-840E-3B8BFE735C18}" type="datetimeFigureOut">
              <a:rPr lang="id-ID" smtClean="0"/>
              <a:pPr/>
              <a:t>28/08/2014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Pengenalan </a:t>
            </a:r>
            <a:br>
              <a:rPr lang="id-ID" smtClean="0">
                <a:latin typeface="Times New Roman" pitchFamily="18" charset="0"/>
                <a:cs typeface="Times New Roman" pitchFamily="18" charset="0"/>
              </a:rPr>
            </a:br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Pertemuan 1 </a:t>
            </a:r>
          </a:p>
          <a:p>
            <a:endParaRPr lang="id-ID" smtClean="0">
              <a:latin typeface="Times New Roman" pitchFamily="18" charset="0"/>
              <a:cs typeface="Times New Roman" pitchFamily="18" charset="0"/>
            </a:endParaRP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Solusi Masalah 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Sebuah tumpukan voucher dengan nomor seri berurutan dari 1-10 akan diurutkan secara bertingkat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57200" y="3886200"/>
            <a:ext cx="8115300" cy="95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Solusi Masalah II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Diantara nama peserta Ujian ini, ingin dicari apakah 141112020 merupakan peserta ujian? 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362200" y="3048000"/>
            <a:ext cx="4791537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3200400" y="6096000"/>
            <a:ext cx="3124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b="1" u="sng" smtClean="0"/>
              <a:t>141112020 tidak ikut ujian </a:t>
            </a:r>
            <a:endParaRPr lang="id-ID" b="1" u="sng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Solusi Masalah III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Berikut adalah inisial nama – nama pejabat yang ingin dicari yang mana yang memiliki kekayaan paling tinggi 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133600" y="3276600"/>
            <a:ext cx="5377608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2438400" y="3429000"/>
            <a:ext cx="4457700" cy="4191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&amp; Solusi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482" name="Picture 2" descr="http://sburke.eu/blog/wp-content/uploads/2010/08/rubiks-cube-puzzle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7F8FA"/>
              </a:clrFrom>
              <a:clrTo>
                <a:srgbClr val="F7F8FA">
                  <a:alpha val="0"/>
                </a:srgbClr>
              </a:clrTo>
            </a:clrChange>
          </a:blip>
          <a:srcRect l="13675" t="3333" r="17949" b="6667"/>
          <a:stretch>
            <a:fillRect/>
          </a:stretch>
        </p:blipFill>
        <p:spPr bwMode="auto">
          <a:xfrm>
            <a:off x="6096000" y="2209800"/>
            <a:ext cx="2751667" cy="2971800"/>
          </a:xfrm>
          <a:prstGeom prst="rect">
            <a:avLst/>
          </a:prstGeom>
          <a:noFill/>
        </p:spPr>
      </p:pic>
      <p:pic>
        <p:nvPicPr>
          <p:cNvPr id="20490" name="Picture 10" descr="http://upload.wikimedia.org/wikipedia/commons/thumb/a/ae/Rubik%27s_cube_scrambled.svg/500px-Rubik%27s_cube_scrambled.svg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000" y="2209800"/>
            <a:ext cx="2971800" cy="2971800"/>
          </a:xfrm>
          <a:prstGeom prst="rect">
            <a:avLst/>
          </a:prstGeom>
          <a:noFill/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0" y="4876800"/>
            <a:ext cx="335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Masalah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5791200" y="4953000"/>
            <a:ext cx="335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Solusi</a:t>
            </a:r>
          </a:p>
        </p:txBody>
      </p:sp>
      <p:sp>
        <p:nvSpPr>
          <p:cNvPr id="14" name="Right Arrow 13"/>
          <p:cNvSpPr/>
          <p:nvPr/>
        </p:nvSpPr>
        <p:spPr>
          <a:xfrm>
            <a:off x="3581400" y="3124200"/>
            <a:ext cx="2362200" cy="1295400"/>
          </a:xfrm>
          <a:prstGeom prst="rightArrow">
            <a:avLst/>
          </a:prstGeom>
          <a:gradFill>
            <a:gsLst>
              <a:gs pos="0">
                <a:srgbClr val="000082"/>
              </a:gs>
              <a:gs pos="30000">
                <a:srgbClr val="66008F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1140000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http://www.abc.net.au/tv/lawrence/cube/img/Rubiks-Cube3-STEP4.gif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311140" y="3583578"/>
            <a:ext cx="4242060" cy="27432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981200"/>
            <a:ext cx="7772400" cy="1470025"/>
          </a:xfrm>
        </p:spPr>
        <p:txBody>
          <a:bodyPr/>
          <a:lstStyle/>
          <a:p>
            <a:r>
              <a:rPr lang="id-ID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ALGORITMA</a:t>
            </a:r>
            <a:endParaRPr lang="id-ID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2" descr="http://sburke.eu/blog/wp-content/uploads/2010/08/rubiks-cube-puzzle.jp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8FAF9"/>
              </a:clrFrom>
              <a:clrTo>
                <a:srgbClr val="F8FAF9">
                  <a:alpha val="0"/>
                </a:srgbClr>
              </a:clrTo>
            </a:clrChange>
          </a:blip>
          <a:srcRect l="13675" t="3333" r="17949" b="6667"/>
          <a:stretch>
            <a:fillRect/>
          </a:stretch>
        </p:blipFill>
        <p:spPr bwMode="auto">
          <a:xfrm>
            <a:off x="6858000" y="2209800"/>
            <a:ext cx="1905000" cy="2057400"/>
          </a:xfrm>
          <a:prstGeom prst="rect">
            <a:avLst/>
          </a:prstGeom>
          <a:noFill/>
        </p:spPr>
      </p:pic>
      <p:pic>
        <p:nvPicPr>
          <p:cNvPr id="5" name="Picture 10" descr="http://upload.wikimedia.org/wikipedia/commons/thumb/a/ae/Rubik%27s_cube_scrambled.svg/500px-Rubik%27s_cube_scrambled.svg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4800" y="2286000"/>
            <a:ext cx="1981200" cy="1981200"/>
          </a:xfrm>
          <a:prstGeom prst="rect">
            <a:avLst/>
          </a:prstGeom>
          <a:noFill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09600" y="4191000"/>
            <a:ext cx="1592580" cy="542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Masalah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010400" y="4267200"/>
            <a:ext cx="1592580" cy="542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Solusi</a:t>
            </a:r>
          </a:p>
        </p:txBody>
      </p:sp>
      <p:sp>
        <p:nvSpPr>
          <p:cNvPr id="8" name="Right Arrow 7"/>
          <p:cNvSpPr/>
          <p:nvPr/>
        </p:nvSpPr>
        <p:spPr>
          <a:xfrm>
            <a:off x="2362200" y="2957069"/>
            <a:ext cx="4419600" cy="615315"/>
          </a:xfrm>
          <a:prstGeom prst="rightArrow">
            <a:avLst/>
          </a:prstGeom>
          <a:gradFill>
            <a:gsLst>
              <a:gs pos="0">
                <a:srgbClr val="000082"/>
              </a:gs>
              <a:gs pos="30000">
                <a:srgbClr val="66008F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1140000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b="1" u="sng" smtClean="0">
                <a:latin typeface="Times New Roman" pitchFamily="18" charset="0"/>
                <a:cs typeface="Times New Roman" pitchFamily="18" charset="0"/>
              </a:rPr>
              <a:t>LANGKAH – LANGKAH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dalam </a:t>
            </a:r>
            <a:r>
              <a:rPr lang="id-ID" b="1" smtClean="0">
                <a:latin typeface="Times New Roman" pitchFamily="18" charset="0"/>
                <a:cs typeface="Times New Roman" pitchFamily="18" charset="0"/>
              </a:rPr>
              <a:t>MENYELESAIKAN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suatu </a:t>
            </a:r>
            <a:r>
              <a:rPr lang="id-ID" b="1" smtClean="0">
                <a:latin typeface="Times New Roman" pitchFamily="18" charset="0"/>
                <a:cs typeface="Times New Roman" pitchFamily="18" charset="0"/>
              </a:rPr>
              <a:t>MASALAH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</a:t>
            </a:r>
            <a:r>
              <a:rPr lang="id-ID" b="1" u="sng" smtClean="0">
                <a:latin typeface="Times New Roman" pitchFamily="18" charset="0"/>
                <a:cs typeface="Times New Roman" pitchFamily="18" charset="0"/>
              </a:rPr>
              <a:t>BERHENTI JIKA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sudah </a:t>
            </a:r>
            <a:r>
              <a:rPr lang="id-ID" b="1" u="sng" smtClean="0">
                <a:latin typeface="Times New Roman" pitchFamily="18" charset="0"/>
                <a:cs typeface="Times New Roman" pitchFamily="18" charset="0"/>
              </a:rPr>
              <a:t>MENCAPAI SOLUSI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Langkah – langkah mesti </a:t>
            </a:r>
            <a:r>
              <a:rPr lang="id-ID" b="1" u="sng" smtClean="0">
                <a:latin typeface="Times New Roman" pitchFamily="18" charset="0"/>
                <a:cs typeface="Times New Roman" pitchFamily="18" charset="0"/>
              </a:rPr>
              <a:t>TERURUT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: </a:t>
            </a:r>
            <a:br>
              <a:rPr lang="id-ID" smtClean="0">
                <a:latin typeface="Times New Roman" pitchFamily="18" charset="0"/>
                <a:cs typeface="Times New Roman" pitchFamily="18" charset="0"/>
              </a:rPr>
            </a:br>
            <a:r>
              <a:rPr lang="id-ID" smtClean="0">
                <a:latin typeface="Times New Roman" pitchFamily="18" charset="0"/>
                <a:cs typeface="Times New Roman" pitchFamily="18" charset="0"/>
              </a:rPr>
              <a:t>Menukar Isi Dalam Gelas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05400" y="3124200"/>
            <a:ext cx="2019300" cy="3390900"/>
          </a:xfrm>
          <a:prstGeom prst="rect">
            <a:avLst/>
          </a:prstGeom>
          <a:noFill/>
        </p:spPr>
      </p:pic>
      <p:pic>
        <p:nvPicPr>
          <p:cNvPr id="5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lumMod val="95000"/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2057400" y="3048000"/>
            <a:ext cx="2019300" cy="3390900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2514600" y="1752600"/>
            <a:ext cx="107433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</a:t>
            </a:r>
            <a:endParaRPr lang="id-ID" sz="9600"/>
          </a:p>
        </p:txBody>
      </p:sp>
      <p:sp>
        <p:nvSpPr>
          <p:cNvPr id="7" name="Rectangle 6"/>
          <p:cNvSpPr/>
          <p:nvPr/>
        </p:nvSpPr>
        <p:spPr>
          <a:xfrm>
            <a:off x="5638800" y="1752600"/>
            <a:ext cx="100540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</a:t>
            </a:r>
            <a:endParaRPr lang="id-ID" sz="9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: Masalah </a:t>
            </a:r>
            <a:r>
              <a:rPr lang="id-ID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Input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05400" y="3124200"/>
            <a:ext cx="2019300" cy="3390900"/>
          </a:xfrm>
          <a:prstGeom prst="rect">
            <a:avLst/>
          </a:prstGeom>
          <a:noFill/>
        </p:spPr>
      </p:pic>
      <p:pic>
        <p:nvPicPr>
          <p:cNvPr id="5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lumMod val="95000"/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2057400" y="3048000"/>
            <a:ext cx="2019300" cy="3390900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2514600" y="1752600"/>
            <a:ext cx="107433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</a:t>
            </a:r>
            <a:endParaRPr lang="id-ID" sz="9600"/>
          </a:p>
        </p:txBody>
      </p:sp>
      <p:sp>
        <p:nvSpPr>
          <p:cNvPr id="7" name="Rectangle 6"/>
          <p:cNvSpPr/>
          <p:nvPr/>
        </p:nvSpPr>
        <p:spPr>
          <a:xfrm>
            <a:off x="5638800" y="1752600"/>
            <a:ext cx="100540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</a:t>
            </a:r>
            <a:endParaRPr lang="id-ID" sz="9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lumMod val="95000"/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5105400" y="3124200"/>
            <a:ext cx="2019300" cy="33909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: Solusi </a:t>
            </a:r>
            <a:r>
              <a:rPr lang="id-ID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Output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57400" y="3048000"/>
            <a:ext cx="2019300" cy="3390900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2514600" y="1752600"/>
            <a:ext cx="107433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</a:t>
            </a:r>
            <a:endParaRPr lang="id-ID" sz="9600"/>
          </a:p>
        </p:txBody>
      </p:sp>
      <p:sp>
        <p:nvSpPr>
          <p:cNvPr id="7" name="Rectangle 6"/>
          <p:cNvSpPr/>
          <p:nvPr/>
        </p:nvSpPr>
        <p:spPr>
          <a:xfrm>
            <a:off x="5638800" y="1752600"/>
            <a:ext cx="100540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</a:t>
            </a:r>
            <a:endParaRPr lang="id-ID" sz="9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: Algoritma </a:t>
            </a:r>
            <a:r>
              <a:rPr lang="id-ID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Proses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52400" y="1676400"/>
            <a:ext cx="5029200" cy="2971800"/>
            <a:chOff x="228600" y="1600200"/>
            <a:chExt cx="8686800" cy="4687771"/>
          </a:xfrm>
        </p:grpSpPr>
        <p:pic>
          <p:nvPicPr>
            <p:cNvPr id="1032" name="Picture 8" descr="D:\Users\GrandCross\Desktop\Transparant Bahan Ajar\gelas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28600" y="2895600"/>
              <a:ext cx="2019300" cy="3390900"/>
            </a:xfrm>
            <a:prstGeom prst="rect">
              <a:avLst/>
            </a:prstGeom>
            <a:noFill/>
          </p:spPr>
        </p:pic>
        <p:pic>
          <p:nvPicPr>
            <p:cNvPr id="14" name="Picture 8" descr="D:\Users\GrandCross\Desktop\Transparant Bahan Ajar\gelas.png"/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chemeClr val="bg1">
                  <a:lumMod val="95000"/>
                  <a:tint val="45000"/>
                  <a:satMod val="400000"/>
                </a:schemeClr>
              </a:duotone>
            </a:blip>
            <a:srcRect/>
            <a:stretch>
              <a:fillRect/>
            </a:stretch>
          </p:blipFill>
          <p:spPr bwMode="auto">
            <a:xfrm>
              <a:off x="3200400" y="2895600"/>
              <a:ext cx="2019300" cy="3390900"/>
            </a:xfrm>
            <a:prstGeom prst="rect">
              <a:avLst/>
            </a:prstGeom>
            <a:noFill/>
          </p:spPr>
        </p:pic>
        <p:sp>
          <p:nvSpPr>
            <p:cNvPr id="15" name="Rectangle 14"/>
            <p:cNvSpPr/>
            <p:nvPr/>
          </p:nvSpPr>
          <p:spPr>
            <a:xfrm>
              <a:off x="685800" y="1600200"/>
              <a:ext cx="1022250" cy="12137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440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A</a:t>
              </a:r>
              <a:endParaRPr lang="id-ID" sz="440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810000" y="1600200"/>
              <a:ext cx="969643" cy="12137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440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B</a:t>
              </a:r>
              <a:endParaRPr lang="id-ID" sz="4400"/>
            </a:p>
          </p:txBody>
        </p:sp>
        <p:pic>
          <p:nvPicPr>
            <p:cNvPr id="1033" name="Picture 9" descr="D:\Users\GrandCross\Desktop\Transparant Bahan Ajar\gelaskosong.png"/>
            <p:cNvPicPr>
              <a:picLocks noChangeAspect="1" noChangeArrowheads="1"/>
            </p:cNvPicPr>
            <p:nvPr/>
          </p:nvPicPr>
          <p:blipFill>
            <a:blip r:embed="rId4" cstate="print"/>
            <a:srcRect t="6529"/>
            <a:stretch>
              <a:fillRect/>
            </a:stretch>
          </p:blipFill>
          <p:spPr bwMode="auto">
            <a:xfrm>
              <a:off x="5943600" y="2514600"/>
              <a:ext cx="2971800" cy="3773371"/>
            </a:xfrm>
            <a:prstGeom prst="rect">
              <a:avLst/>
            </a:prstGeom>
            <a:noFill/>
          </p:spPr>
        </p:pic>
      </p:grpSp>
      <p:sp>
        <p:nvSpPr>
          <p:cNvPr id="18" name="Rectangle 17"/>
          <p:cNvSpPr/>
          <p:nvPr/>
        </p:nvSpPr>
        <p:spPr>
          <a:xfrm>
            <a:off x="4114800" y="1600200"/>
            <a:ext cx="56137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44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</a:t>
            </a:r>
            <a:endParaRPr lang="id-ID" sz="4400"/>
          </a:p>
        </p:txBody>
      </p:sp>
      <p:sp>
        <p:nvSpPr>
          <p:cNvPr id="11" name="Rectangle 10"/>
          <p:cNvSpPr/>
          <p:nvPr/>
        </p:nvSpPr>
        <p:spPr>
          <a:xfrm>
            <a:off x="5181600" y="5105400"/>
            <a:ext cx="380443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/>
            <a:r>
              <a:rPr lang="id-ID" sz="2400" smtClean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Algoritma D</a:t>
            </a:r>
            <a:r>
              <a:rPr lang="id-ID" sz="2400" smtClean="0">
                <a:solidFill>
                  <a:schemeClr val="bg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: 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A ke C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B ke A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C ke B</a:t>
            </a:r>
            <a:endParaRPr lang="id-ID" sz="24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5800" y="5105400"/>
            <a:ext cx="380443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/>
            <a:r>
              <a:rPr lang="id-ID" sz="240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Algoritma A </a:t>
            </a:r>
            <a:r>
              <a:rPr lang="id-ID" sz="240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: 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A ke B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B ke A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C ke B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105400" y="3276600"/>
            <a:ext cx="380443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/>
            <a:r>
              <a:rPr lang="id-ID" sz="240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Algoritma  C</a:t>
            </a:r>
            <a:r>
              <a:rPr lang="id-ID" sz="2400" smtClean="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: 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B ke C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A ke C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C ke B</a:t>
            </a:r>
          </a:p>
          <a:p>
            <a:pPr marL="914400" indent="-914400" algn="ctr">
              <a:buFont typeface="+mj-lt"/>
              <a:buAutoNum type="arabicPeriod"/>
            </a:pPr>
            <a:endParaRPr lang="id-ID" sz="240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181600" y="1524000"/>
            <a:ext cx="380443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/>
            <a:r>
              <a:rPr lang="id-ID" sz="240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Algoritma  B</a:t>
            </a:r>
            <a:r>
              <a:rPr lang="id-ID" sz="240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: 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B ke C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A ke B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C ke A</a:t>
            </a:r>
            <a:endParaRPr lang="id-ID" sz="240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Pembahasan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Apa itu algoritma ?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Mengapa diperlukan algoritma ? 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Apa itu program ?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Apa peran program pada algoritma ?  </a:t>
            </a: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Kapan Algoritma Selesai &amp; Berhenti ? 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Picture 2" descr="http://sburke.eu/blog/wp-content/uploads/2010/08/rubiks-cube-puzzle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8FAF9"/>
              </a:clrFrom>
              <a:clrTo>
                <a:srgbClr val="F8FAF9">
                  <a:alpha val="0"/>
                </a:srgbClr>
              </a:clrTo>
            </a:clrChange>
          </a:blip>
          <a:srcRect l="13675" t="3333" r="17949" b="6667"/>
          <a:stretch>
            <a:fillRect/>
          </a:stretch>
        </p:blipFill>
        <p:spPr bwMode="auto">
          <a:xfrm>
            <a:off x="762000" y="2667000"/>
            <a:ext cx="1905000" cy="2057400"/>
          </a:xfrm>
          <a:prstGeom prst="rect">
            <a:avLst/>
          </a:prstGeom>
          <a:noFill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57200" y="5905500"/>
            <a:ext cx="8115300" cy="95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0" name="Group 9"/>
          <p:cNvGrpSpPr/>
          <p:nvPr/>
        </p:nvGrpSpPr>
        <p:grpSpPr>
          <a:xfrm>
            <a:off x="3733800" y="1371600"/>
            <a:ext cx="5067300" cy="4610100"/>
            <a:chOff x="3733800" y="1371600"/>
            <a:chExt cx="5067300" cy="4610100"/>
          </a:xfrm>
        </p:grpSpPr>
        <p:pic>
          <p:nvPicPr>
            <p:cNvPr id="6" name="Picture 8" descr="D:\Users\GrandCross\Desktop\Transparant Bahan Ajar\gelas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6781800" y="2590800"/>
              <a:ext cx="2019300" cy="3390900"/>
            </a:xfrm>
            <a:prstGeom prst="rect">
              <a:avLst/>
            </a:prstGeom>
            <a:noFill/>
          </p:spPr>
        </p:pic>
        <p:pic>
          <p:nvPicPr>
            <p:cNvPr id="7" name="Picture 8" descr="D:\Users\GrandCross\Desktop\Transparant Bahan Ajar\gelas.png"/>
            <p:cNvPicPr>
              <a:picLocks noChangeAspect="1" noChangeArrowheads="1"/>
            </p:cNvPicPr>
            <p:nvPr/>
          </p:nvPicPr>
          <p:blipFill>
            <a:blip r:embed="rId4">
              <a:duotone>
                <a:prstClr val="black"/>
                <a:schemeClr val="bg1">
                  <a:lumMod val="95000"/>
                  <a:tint val="45000"/>
                  <a:satMod val="400000"/>
                </a:schemeClr>
              </a:duotone>
            </a:blip>
            <a:srcRect/>
            <a:stretch>
              <a:fillRect/>
            </a:stretch>
          </p:blipFill>
          <p:spPr bwMode="auto">
            <a:xfrm>
              <a:off x="3733800" y="2514600"/>
              <a:ext cx="2019300" cy="3390900"/>
            </a:xfrm>
            <a:prstGeom prst="rect">
              <a:avLst/>
            </a:prstGeom>
            <a:noFill/>
          </p:spPr>
        </p:pic>
        <p:sp>
          <p:nvSpPr>
            <p:cNvPr id="8" name="Rectangle 7"/>
            <p:cNvSpPr/>
            <p:nvPr/>
          </p:nvSpPr>
          <p:spPr>
            <a:xfrm>
              <a:off x="4191000" y="1371600"/>
              <a:ext cx="1074333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960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A</a:t>
              </a:r>
              <a:endParaRPr lang="id-ID" sz="960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315200" y="1371600"/>
              <a:ext cx="1005403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960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B</a:t>
              </a:r>
              <a:endParaRPr lang="id-ID" sz="9600"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Dapatkah Algoritma Tanpa Input ? 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Producing Random Number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– masalah tertentu dengan input statis</a:t>
            </a:r>
          </a:p>
          <a:p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harus berhenti setelah sejumlah langkah terbatas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Setiap langkah harus terdefenisi tepat dan terurut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boleh memiliki nol atau lebih input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boleh memiliki nol atau lebih output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harus efektif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Peran Programming pada Algoritma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28674" name="Picture 2" descr="Matrix Code Wallpaper 24394wall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1295400"/>
            <a:ext cx="8382000" cy="52387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&amp; Programming 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990600" y="1371600"/>
            <a:ext cx="7515225" cy="1029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609600" y="2438400"/>
            <a:ext cx="792877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48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 = {10, 3, 8, 5, 9, 2, 7, 1, 4, 6}</a:t>
            </a:r>
            <a:endParaRPr lang="id-ID" sz="4800"/>
          </a:p>
        </p:txBody>
      </p:sp>
      <p:sp>
        <p:nvSpPr>
          <p:cNvPr id="6" name="Rectangle 5"/>
          <p:cNvSpPr/>
          <p:nvPr/>
        </p:nvSpPr>
        <p:spPr>
          <a:xfrm>
            <a:off x="609600" y="3352800"/>
            <a:ext cx="1763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48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n = 10</a:t>
            </a:r>
            <a:endParaRPr lang="id-ID" sz="4800"/>
          </a:p>
        </p:txBody>
      </p:sp>
      <p:pic>
        <p:nvPicPr>
          <p:cNvPr id="39938" name="Picture 2" descr="http://www.indogamers.com/system/upload/media/pictures/5048320e59b9f1346908686tooeasy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67400" y="3886200"/>
            <a:ext cx="2981325" cy="25336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&amp; Programming 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8731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id-ID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 = {20, 13, 19, 505, 79, 33, 67, 1, 4, 6, .... , 8781}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457200" y="2362200"/>
            <a:ext cx="2840842" cy="830997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id-ID" sz="4800" b="0" i="0" u="none" strike="noStrike" kern="1200" cap="none" spc="0" normalizeH="0" baseline="0" noProof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n = 10.000</a:t>
            </a:r>
            <a:endParaRPr kumimoji="0" lang="id-ID" sz="4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8913" name="Picture 1" descr="D:\Users\GrandCross\Desktop\Transparant Bahan Ajar\TooHar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859212"/>
            <a:ext cx="3702026" cy="2998788"/>
          </a:xfrm>
          <a:prstGeom prst="rect">
            <a:avLst/>
          </a:prstGeom>
          <a:noFill/>
        </p:spPr>
      </p:pic>
      <p:pic>
        <p:nvPicPr>
          <p:cNvPr id="8" name="Picture 1" descr="D:\Users\GrandCross\Desktop\Transparant Bahan Ajar\Processor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77000" y="4800600"/>
            <a:ext cx="2070018" cy="1781509"/>
          </a:xfrm>
          <a:prstGeom prst="rect">
            <a:avLst/>
          </a:prstGeom>
          <a:noFill/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914400" y="5029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vs</a:t>
            </a:r>
            <a:endParaRPr kumimoji="0" lang="id-ID" sz="4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Programming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Memanfaatkan kekuatan komputasi untuk menyelesaikan masalah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perlu ditranslasi ke bahasa yang dimengerti oleh komputer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2" descr="http://www.abc.net.au/tv/lawrence/cube/img/Rubiks-Cube3-STEP4.gif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28600" y="1981200"/>
            <a:ext cx="3200400" cy="2069593"/>
          </a:xfrm>
          <a:prstGeom prst="rect">
            <a:avLst/>
          </a:prstGeom>
          <a:noFill/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28600" y="1219200"/>
            <a:ext cx="32004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Algoritma</a:t>
            </a:r>
            <a:endParaRPr kumimoji="0" lang="id-ID" sz="4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pic>
        <p:nvPicPr>
          <p:cNvPr id="37889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10200" y="3581400"/>
            <a:ext cx="3352800" cy="2095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495800" y="3048000"/>
            <a:ext cx="49530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Program</a:t>
            </a:r>
            <a:endParaRPr kumimoji="0" lang="id-ID" sz="4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  <p:sp>
        <p:nvSpPr>
          <p:cNvPr id="8" name="Right Arrow 7"/>
          <p:cNvSpPr/>
          <p:nvPr/>
        </p:nvSpPr>
        <p:spPr>
          <a:xfrm rot="2052942">
            <a:off x="3730734" y="2979220"/>
            <a:ext cx="1741832" cy="955198"/>
          </a:xfrm>
          <a:prstGeom prst="rightArrow">
            <a:avLst/>
          </a:prstGeom>
          <a:gradFill>
            <a:gsLst>
              <a:gs pos="0">
                <a:srgbClr val="000082"/>
              </a:gs>
              <a:gs pos="13000">
                <a:srgbClr val="0047FF"/>
              </a:gs>
              <a:gs pos="28000">
                <a:srgbClr val="000082"/>
              </a:gs>
              <a:gs pos="42999">
                <a:srgbClr val="0047FF"/>
              </a:gs>
              <a:gs pos="58000">
                <a:srgbClr val="000082"/>
              </a:gs>
              <a:gs pos="72000">
                <a:srgbClr val="0047FF"/>
              </a:gs>
              <a:gs pos="87000">
                <a:srgbClr val="000082"/>
              </a:gs>
              <a:gs pos="100000">
                <a:srgbClr val="0047FF"/>
              </a:gs>
            </a:gsLst>
            <a:lin ang="1140000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90600" y="5791200"/>
            <a:ext cx="72390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Algoritma</a:t>
            </a:r>
            <a:r>
              <a:rPr kumimoji="0" lang="id-ID" sz="4400" b="0" i="0" u="none" strike="noStrike" kern="1200" cap="none" spc="0" normalizeH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 yang ditulis dalam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1" i="0" u="sng" strike="noStrike" kern="1200" cap="none" spc="0" normalizeH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bahasa komputer / pemrograman</a:t>
            </a:r>
            <a:endParaRPr kumimoji="0" lang="id-ID" sz="4400" b="1" i="0" u="sng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Bedasarkan “kemanusiawian” bahasa pemrograman terbagi dua : </a:t>
            </a:r>
          </a:p>
          <a:p>
            <a:r>
              <a:rPr lang="id-ID" b="1" smtClean="0">
                <a:latin typeface="Times New Roman" pitchFamily="18" charset="0"/>
                <a:cs typeface="Times New Roman" pitchFamily="18" charset="0"/>
              </a:rPr>
              <a:t>Low – Level Programming Language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Assembly, OPCODE</a:t>
            </a:r>
          </a:p>
          <a:p>
            <a:r>
              <a:rPr lang="id-ID" b="1" smtClean="0">
                <a:latin typeface="Times New Roman" pitchFamily="18" charset="0"/>
                <a:cs typeface="Times New Roman" pitchFamily="18" charset="0"/>
              </a:rPr>
              <a:t>High – Level Programming Language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Pascal, Ada, Cobol, Basic, Fortran, C, C++, </a:t>
            </a:r>
            <a:r>
              <a:rPr lang="id-ID" b="1" u="sng" smtClean="0">
                <a:latin typeface="Times New Roman" pitchFamily="18" charset="0"/>
                <a:cs typeface="Times New Roman" pitchFamily="18" charset="0"/>
              </a:rPr>
              <a:t>Python</a:t>
            </a: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Pengantar Algoritma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Menerapkan Algoritma untuk menyelesaikan permasalahan dengan menggunakan bahasa pemrograman tertentu.</a:t>
            </a:r>
          </a:p>
          <a:p>
            <a:endParaRPr lang="id-ID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id-ID" sz="1800" b="1" smtClean="0">
                <a:latin typeface="Times New Roman" pitchFamily="18" charset="0"/>
                <a:cs typeface="Times New Roman" pitchFamily="18" charset="0"/>
              </a:rPr>
              <a:t>Perhatian</a:t>
            </a:r>
            <a:r>
              <a:rPr lang="id-ID" sz="1800" smtClean="0">
                <a:latin typeface="Times New Roman" pitchFamily="18" charset="0"/>
                <a:cs typeface="Times New Roman" pitchFamily="18" charset="0"/>
              </a:rPr>
              <a:t> :  Dalam matakuliah ini, </a:t>
            </a:r>
            <a:r>
              <a:rPr lang="id-ID" sz="1800" b="1" u="sng" smtClean="0">
                <a:latin typeface="Times New Roman" pitchFamily="18" charset="0"/>
                <a:cs typeface="Times New Roman" pitchFamily="18" charset="0"/>
              </a:rPr>
              <a:t>Python hanya merupakan alat</a:t>
            </a:r>
            <a:r>
              <a:rPr lang="id-ID" sz="1800" smtClean="0">
                <a:latin typeface="Times New Roman" pitchFamily="18" charset="0"/>
                <a:cs typeface="Times New Roman" pitchFamily="18" charset="0"/>
              </a:rPr>
              <a:t>, kita </a:t>
            </a:r>
            <a:r>
              <a:rPr lang="id-ID" sz="1800" b="1" u="sng" smtClean="0">
                <a:latin typeface="Times New Roman" pitchFamily="18" charset="0"/>
                <a:cs typeface="Times New Roman" pitchFamily="18" charset="0"/>
              </a:rPr>
              <a:t>bukan mempelajari bahasa Python secara spesifik</a:t>
            </a:r>
            <a:r>
              <a:rPr lang="id-ID" sz="1800" smtClean="0">
                <a:latin typeface="Times New Roman" pitchFamily="18" charset="0"/>
                <a:cs typeface="Times New Roman" pitchFamily="18" charset="0"/>
              </a:rPr>
              <a:t>, tetapi </a:t>
            </a:r>
            <a:r>
              <a:rPr lang="id-ID" sz="1800" u="sng" smtClean="0">
                <a:latin typeface="Times New Roman" pitchFamily="18" charset="0"/>
                <a:cs typeface="Times New Roman" pitchFamily="18" charset="0"/>
              </a:rPr>
              <a:t>menggunakan Python untuk menerapkan berbagai algoritma.</a:t>
            </a:r>
          </a:p>
          <a:p>
            <a:pPr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282807" y="178864"/>
            <a:ext cx="7861193" cy="6917262"/>
            <a:chOff x="1282807" y="178864"/>
            <a:chExt cx="7861193" cy="6917262"/>
          </a:xfrm>
        </p:grpSpPr>
        <p:pic>
          <p:nvPicPr>
            <p:cNvPr id="1026" name="Picture 2" descr="Desktop PC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2057400" y="3886200"/>
              <a:ext cx="5429250" cy="3209926"/>
            </a:xfrm>
            <a:prstGeom prst="rect">
              <a:avLst/>
            </a:prstGeom>
            <a:noFill/>
          </p:spPr>
        </p:pic>
        <p:pic>
          <p:nvPicPr>
            <p:cNvPr id="1028" name="Picture 4" descr="http://g-ecx.images-amazon.com/images/G/01/electronics/toshiba/toshiba-12q4-S875-main-anglewin8-bluray-lg.jpg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4371975" y="228600"/>
              <a:ext cx="4772025" cy="3278604"/>
            </a:xfrm>
            <a:prstGeom prst="rect">
              <a:avLst/>
            </a:prstGeom>
            <a:noFill/>
          </p:spPr>
        </p:pic>
        <p:pic>
          <p:nvPicPr>
            <p:cNvPr id="1030" name="Picture 6" descr="http://cdn.thedroidguy.com/wp-content/uploads/2014/02/Samsung-Galaxy-S4.jpg?617318"/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7952" r="22370" b="1917"/>
            <a:stretch>
              <a:fillRect/>
            </a:stretch>
          </p:blipFill>
          <p:spPr bwMode="auto">
            <a:xfrm rot="20674753">
              <a:off x="1282807" y="178864"/>
              <a:ext cx="1752600" cy="3008242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Demo : </a:t>
            </a:r>
            <a:br>
              <a:rPr lang="id-ID" smtClean="0">
                <a:latin typeface="Times New Roman" pitchFamily="18" charset="0"/>
                <a:cs typeface="Times New Roman" pitchFamily="18" charset="0"/>
              </a:rPr>
            </a:br>
            <a:r>
              <a:rPr lang="id-ID" smtClean="0">
                <a:latin typeface="Times New Roman" pitchFamily="18" charset="0"/>
                <a:cs typeface="Times New Roman" pitchFamily="18" charset="0"/>
              </a:rPr>
              <a:t> Instalasi / Penggunaan Python Dasar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Instalasi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Menggunakan IDE IDLE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Menggunakan Command Prompt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Verifikasi dengan Hello World 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Demo Swapping (Input Proses Ouput sederhana, lebih detail di pertemuan kedua)</a:t>
            </a: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Apa saja yang ada di dalam Perangkat – perangkat tersebut ? 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Sistem Operasi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Perangkat Lunak Spesifik / Produktifitas</a:t>
            </a:r>
            <a:endParaRPr lang="id-ID">
              <a:latin typeface="Times New Roman" pitchFamily="18" charset="0"/>
              <a:cs typeface="Times New Roman" pitchFamily="18" charset="0"/>
            </a:endParaRP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Utilitas</a:t>
            </a:r>
            <a:endParaRPr lang="id-ID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Game</a:t>
            </a:r>
            <a:endParaRPr lang="id-ID" smtClean="0">
              <a:latin typeface="Times New Roman" pitchFamily="18" charset="0"/>
              <a:cs typeface="Times New Roman" pitchFamily="18" charset="0"/>
            </a:endParaRPr>
          </a:p>
          <a:p>
            <a:endParaRPr lang="id-ID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Bagaimana mereka dibuat ?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Program, Algoritma, Masalah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b="1" i="1" smtClean="0">
                <a:latin typeface="Times New Roman" pitchFamily="18" charset="0"/>
                <a:cs typeface="Times New Roman" pitchFamily="18" charset="0"/>
              </a:rPr>
              <a:t>Program</a:t>
            </a:r>
            <a:r>
              <a:rPr lang="id-ID" b="1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pada dasarnya dibuat untuk menyelesaikan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berbagai masalah namun spesifik</a:t>
            </a:r>
            <a:endParaRPr lang="id-ID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 terdiri dari banyak </a:t>
            </a:r>
            <a:r>
              <a:rPr lang="id-ID" b="1" i="1" smtClean="0">
                <a:latin typeface="Times New Roman" pitchFamily="18" charset="0"/>
                <a:cs typeface="Times New Roman" pitchFamily="18" charset="0"/>
              </a:rPr>
              <a:t>Algoritma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ditujukan untuk menyelesaikan </a:t>
            </a:r>
            <a:r>
              <a:rPr lang="id-ID" b="1" i="1" smtClean="0">
                <a:latin typeface="Times New Roman" pitchFamily="18" charset="0"/>
                <a:cs typeface="Times New Roman" pitchFamily="18" charset="0"/>
              </a:rPr>
              <a:t>Masalah</a:t>
            </a: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Program, Algoritma, Masalah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 : Game Poker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: 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Pengacakan Kartu. Algoritma : ? 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Pembagian Kartu . Algoritma : ? 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Kemenangan Kartu . Algoritma : ? 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AI Menang . Algoritma : ?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Kehidupan Sehari - Hari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Sebuah tumpukan voucher dengan nomor seri berurutan dari 1-10 akan diurutkan secara bertingkat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57200" y="3505200"/>
            <a:ext cx="8201025" cy="112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Kehidupan Sehari - Hari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Diantara nama peserta Ujian ini, ingin dicari apakah 141112020 merupakan peserta ujian? 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362200" y="3048000"/>
            <a:ext cx="4791537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Kehidupan Sehari - Hari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Berikut adalah inisial nama – nama pejabat yang ingin dicari yang mana yang memiliki kekayaan paling tinggi 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133600" y="3276600"/>
            <a:ext cx="5377608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604</Words>
  <Application>Microsoft Office PowerPoint</Application>
  <PresentationFormat>On-screen Show (4:3)</PresentationFormat>
  <Paragraphs>122</Paragraphs>
  <Slides>30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Pengenalan  Algoritma</vt:lpstr>
      <vt:lpstr>Pembahasan</vt:lpstr>
      <vt:lpstr>Slide 3</vt:lpstr>
      <vt:lpstr>Apa saja yang ada di dalam Perangkat – perangkat tersebut ? </vt:lpstr>
      <vt:lpstr>Program, Algoritma, Masalah</vt:lpstr>
      <vt:lpstr>Program, Algoritma, Masalah</vt:lpstr>
      <vt:lpstr>Masalah Kehidupan Sehari - Hari</vt:lpstr>
      <vt:lpstr>Masalah Kehidupan Sehari - Hari</vt:lpstr>
      <vt:lpstr>Masalah Kehidupan Sehari - Hari</vt:lpstr>
      <vt:lpstr>Solusi Masalah I</vt:lpstr>
      <vt:lpstr>Solusi Masalah II</vt:lpstr>
      <vt:lpstr>Solusi Masalah III</vt:lpstr>
      <vt:lpstr>Masalah &amp; Solusi</vt:lpstr>
      <vt:lpstr>ALGORITMA</vt:lpstr>
      <vt:lpstr>Algoritma</vt:lpstr>
      <vt:lpstr>Algoritma :  Menukar Isi Dalam Gelas</vt:lpstr>
      <vt:lpstr>Algoritma : Masalah  Input</vt:lpstr>
      <vt:lpstr>Algoritma : Solusi  Output</vt:lpstr>
      <vt:lpstr>Algoritma : Algoritma  Proses</vt:lpstr>
      <vt:lpstr>Kapan Algoritma Selesai &amp; Berhenti ? </vt:lpstr>
      <vt:lpstr>Dapatkah Algoritma Tanpa Input ? </vt:lpstr>
      <vt:lpstr>Algoritma</vt:lpstr>
      <vt:lpstr>Peran Programming pada Algoritma</vt:lpstr>
      <vt:lpstr>Algoritma &amp; Programming </vt:lpstr>
      <vt:lpstr>Algoritma &amp; Programming </vt:lpstr>
      <vt:lpstr>Programming</vt:lpstr>
      <vt:lpstr>Program</vt:lpstr>
      <vt:lpstr>Program</vt:lpstr>
      <vt:lpstr>Pengantar Algoritma</vt:lpstr>
      <vt:lpstr>Demo :   Instalasi / Penggunaan Python Dasar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Pengenalan  Algoritma</dc:title>
  <dc:creator>GrandCross</dc:creator>
  <cp:lastModifiedBy>GrandCross</cp:lastModifiedBy>
  <cp:revision>89</cp:revision>
  <dcterms:created xsi:type="dcterms:W3CDTF">2014-08-25T10:15:03Z</dcterms:created>
  <dcterms:modified xsi:type="dcterms:W3CDTF">2014-08-28T12:40:50Z</dcterms:modified>
</cp:coreProperties>
</file>

<file path=docProps/thumbnail.jpeg>
</file>